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660066"/>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504402-0E63-4E9B-8524-E757C35A4497}"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04402-0E63-4E9B-8524-E757C35A4497}"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04402-0E63-4E9B-8524-E757C35A4497}"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504402-0E63-4E9B-8524-E757C35A4497}"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504402-0E63-4E9B-8524-E757C35A4497}"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504402-0E63-4E9B-8524-E757C35A4497}" type="datetimeFigureOut">
              <a:rPr lang="en-US" smtClean="0"/>
              <a:pPr/>
              <a:t>5/21/2010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504402-0E63-4E9B-8524-E757C35A4497}" type="datetimeFigureOut">
              <a:rPr lang="en-US" smtClean="0"/>
              <a:pPr/>
              <a:t>5/21/2010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504402-0E63-4E9B-8524-E757C35A4497}" type="datetimeFigureOut">
              <a:rPr lang="en-US" smtClean="0"/>
              <a:pPr/>
              <a:t>5/21/2010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504402-0E63-4E9B-8524-E757C35A4497}" type="datetimeFigureOut">
              <a:rPr lang="en-US" smtClean="0"/>
              <a:pPr/>
              <a:t>5/21/2010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04402-0E63-4E9B-8524-E757C35A4497}" type="datetimeFigureOut">
              <a:rPr lang="en-US" smtClean="0"/>
              <a:pPr/>
              <a:t>5/21/2010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504402-0E63-4E9B-8524-E757C35A4497}" type="datetimeFigureOut">
              <a:rPr lang="en-US" smtClean="0"/>
              <a:pPr/>
              <a:t>5/21/2010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9A6E10-EF4B-4F88-A8C8-5574B80486A6}" type="slidenum">
              <a:rPr lang="en-US" smtClean="0"/>
              <a:pPr/>
              <a:t>‹#›</a:t>
            </a:fld>
            <a:endParaRPr lang="en-US"/>
          </a:p>
        </p:txBody>
      </p:sp>
    </p:spTree>
  </p:cSld>
  <p:clrMapOvr>
    <a:masterClrMapping/>
  </p:clrMapOvr>
  <p:transition spd="slow">
    <p:sndAc>
      <p:stSnd>
        <p:snd r:embed="rId1" name="camer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04402-0E63-4E9B-8524-E757C35A4497}" type="datetimeFigureOut">
              <a:rPr lang="en-US" smtClean="0"/>
              <a:pPr/>
              <a:t>5/21/2010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9A6E10-EF4B-4F88-A8C8-5574B80486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sndAc>
      <p:stSnd>
        <p:snd r:embed="rId13" name="camera.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2.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9.wav"/><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5.wav"/><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4.wav"/><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5.wav"/><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6.wav"/><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7.wav"/><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14.gif"/><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3.wav"/><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8.wav"/><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0116.JPG"/>
          <p:cNvPicPr>
            <a:picLocks noChangeAspect="1"/>
          </p:cNvPicPr>
          <p:nvPr/>
        </p:nvPicPr>
        <p:blipFill>
          <a:blip r:embed="rId3" cstate="print"/>
          <a:stretch>
            <a:fillRect/>
          </a:stretch>
        </p:blipFill>
        <p:spPr>
          <a:xfrm>
            <a:off x="0" y="0"/>
            <a:ext cx="9144000" cy="6858000"/>
          </a:xfrm>
          <a:prstGeom prst="rect">
            <a:avLst/>
          </a:prstGeom>
        </p:spPr>
      </p:pic>
      <p:sp>
        <p:nvSpPr>
          <p:cNvPr id="3" name="Subtitle 2"/>
          <p:cNvSpPr>
            <a:spLocks noGrp="1"/>
          </p:cNvSpPr>
          <p:nvPr>
            <p:ph type="subTitle" idx="1"/>
          </p:nvPr>
        </p:nvSpPr>
        <p:spPr>
          <a:xfrm>
            <a:off x="1219200" y="4648200"/>
            <a:ext cx="6400800" cy="1752600"/>
          </a:xfrm>
        </p:spPr>
        <p:txBody>
          <a:bodyPr>
            <a:normAutofit fontScale="92500"/>
          </a:bodyPr>
          <a:lstStyle/>
          <a:p>
            <a:r>
              <a:rPr lang="en-US" sz="8800" b="1" dirty="0" smtClean="0">
                <a:solidFill>
                  <a:srgbClr val="00B050"/>
                </a:solidFill>
                <a:effectLst>
                  <a:outerShdw blurRad="38100" dist="38100" dir="2700000" algn="tl">
                    <a:srgbClr val="000000">
                      <a:alpha val="43137"/>
                    </a:srgbClr>
                  </a:outerShdw>
                </a:effectLst>
                <a:latin typeface="Ravie" pitchFamily="82" charset="0"/>
              </a:rPr>
              <a:t>Fashions</a:t>
            </a:r>
            <a:r>
              <a:rPr lang="en-US" dirty="0" smtClean="0">
                <a:solidFill>
                  <a:schemeClr val="tx1"/>
                </a:solidFill>
                <a:latin typeface="Ravie" pitchFamily="82" charset="0"/>
              </a:rPr>
              <a:t> </a:t>
            </a:r>
            <a:endParaRPr lang="en-US" dirty="0">
              <a:solidFill>
                <a:schemeClr val="tx1"/>
              </a:solidFill>
              <a:latin typeface="Ravie" pitchFamily="82" charset="0"/>
            </a:endParaRPr>
          </a:p>
        </p:txBody>
      </p:sp>
    </p:spTree>
  </p:cSld>
  <p:clrMapOvr>
    <a:masterClrMapping/>
  </p:clrMapOvr>
  <p:transition spd="slow">
    <p:newsflash/>
    <p:sndAc>
      <p:stSnd>
        <p:snd r:embed="rId2"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4724400" y="304800"/>
            <a:ext cx="4191000" cy="1390650"/>
          </a:xfrm>
          <a:solidFill>
            <a:schemeClr val="accent5">
              <a:lumMod val="75000"/>
            </a:schemeClr>
          </a:solidFill>
        </p:spPr>
        <p:txBody>
          <a:bodyPr>
            <a:noAutofit/>
          </a:bodyPr>
          <a:lstStyle/>
          <a:p>
            <a:r>
              <a:rPr lang="en-US" sz="11500" dirty="0" smtClean="0">
                <a:solidFill>
                  <a:srgbClr val="00FF00"/>
                </a:solidFill>
                <a:effectLst>
                  <a:outerShdw blurRad="38100" dist="38100" dir="2700000" algn="tl">
                    <a:srgbClr val="000000">
                      <a:alpha val="43137"/>
                    </a:srgbClr>
                  </a:outerShdw>
                </a:effectLst>
                <a:latin typeface="Kristen ITC" pitchFamily="66" charset="0"/>
              </a:rPr>
              <a:t>1961</a:t>
            </a:r>
            <a:endParaRPr lang="en-US" sz="11500" dirty="0">
              <a:solidFill>
                <a:srgbClr val="00FF00"/>
              </a:solidFill>
              <a:effectLst>
                <a:outerShdw blurRad="38100" dist="38100" dir="2700000" algn="tl">
                  <a:srgbClr val="000000">
                    <a:alpha val="43137"/>
                  </a:srgbClr>
                </a:outerShdw>
              </a:effectLst>
              <a:latin typeface="Kristen ITC" pitchFamily="66" charset="0"/>
            </a:endParaRPr>
          </a:p>
        </p:txBody>
      </p:sp>
      <p:sp>
        <p:nvSpPr>
          <p:cNvPr id="3" name="Subtitle 2"/>
          <p:cNvSpPr>
            <a:spLocks noGrp="1"/>
          </p:cNvSpPr>
          <p:nvPr>
            <p:ph type="subTitle" idx="1"/>
          </p:nvPr>
        </p:nvSpPr>
        <p:spPr>
          <a:xfrm>
            <a:off x="4800600" y="1828800"/>
            <a:ext cx="4114800" cy="4495800"/>
          </a:xfrm>
          <a:solidFill>
            <a:schemeClr val="accent5">
              <a:lumMod val="75000"/>
            </a:schemeClr>
          </a:solidFill>
        </p:spPr>
        <p:txBody>
          <a:bodyPr>
            <a:normAutofit fontScale="92500" lnSpcReduction="10000"/>
          </a:bodyPr>
          <a:lstStyle/>
          <a:p>
            <a:pPr algn="l"/>
            <a:r>
              <a:rPr lang="en-US" dirty="0" smtClean="0">
                <a:solidFill>
                  <a:srgbClr val="00FF00"/>
                </a:solidFill>
                <a:latin typeface="Kristen ITC" pitchFamily="66" charset="0"/>
              </a:rPr>
              <a:t>Here’s when the Ethnic fashions took over. People started wearing fashions of different cultures. The Oriental look and the African/Middle Eastern or the ones that took over. </a:t>
            </a:r>
            <a:endParaRPr lang="en-US" dirty="0">
              <a:solidFill>
                <a:srgbClr val="00FF00"/>
              </a:solidFill>
              <a:latin typeface="Kristen ITC" pitchFamily="66" charset="0"/>
            </a:endParaRPr>
          </a:p>
        </p:txBody>
      </p:sp>
      <p:pic>
        <p:nvPicPr>
          <p:cNvPr id="5" name="Picture 4" descr="8bfb6f7842ac57b5_landing.jpg"/>
          <p:cNvPicPr>
            <a:picLocks noChangeAspect="1"/>
          </p:cNvPicPr>
          <p:nvPr/>
        </p:nvPicPr>
        <p:blipFill>
          <a:blip r:embed="rId4" cstate="print"/>
          <a:stretch>
            <a:fillRect/>
          </a:stretch>
        </p:blipFill>
        <p:spPr>
          <a:xfrm>
            <a:off x="457200" y="228600"/>
            <a:ext cx="2286000" cy="2286000"/>
          </a:xfrm>
          <a:prstGeom prst="rect">
            <a:avLst/>
          </a:prstGeom>
        </p:spPr>
      </p:pic>
      <p:pic>
        <p:nvPicPr>
          <p:cNvPr id="6" name="Picture 5" descr="60'sfashion.png"/>
          <p:cNvPicPr>
            <a:picLocks noChangeAspect="1"/>
          </p:cNvPicPr>
          <p:nvPr/>
        </p:nvPicPr>
        <p:blipFill>
          <a:blip r:embed="rId5" cstate="print"/>
          <a:stretch>
            <a:fillRect/>
          </a:stretch>
        </p:blipFill>
        <p:spPr>
          <a:xfrm>
            <a:off x="1447800" y="2590800"/>
            <a:ext cx="2667000" cy="1600200"/>
          </a:xfrm>
          <a:prstGeom prst="rect">
            <a:avLst/>
          </a:prstGeom>
        </p:spPr>
      </p:pic>
      <p:pic>
        <p:nvPicPr>
          <p:cNvPr id="7" name="Picture 6" descr="d155a0341625eb64_landing.jpg"/>
          <p:cNvPicPr>
            <a:picLocks noChangeAspect="1"/>
          </p:cNvPicPr>
          <p:nvPr/>
        </p:nvPicPr>
        <p:blipFill>
          <a:blip r:embed="rId6" cstate="print"/>
          <a:stretch>
            <a:fillRect/>
          </a:stretch>
        </p:blipFill>
        <p:spPr>
          <a:xfrm>
            <a:off x="1066800" y="4648200"/>
            <a:ext cx="2057400" cy="2057400"/>
          </a:xfrm>
          <a:prstGeom prst="rect">
            <a:avLst/>
          </a:prstGeom>
        </p:spPr>
      </p:pic>
    </p:spTree>
  </p:cSld>
  <p:clrMapOvr>
    <a:masterClrMapping/>
  </p:clrMapOvr>
  <p:transition spd="slow">
    <p:fade thruBlk="1"/>
    <p:sndAc>
      <p:stSnd>
        <p:snd r:embed="rId2" name="suction.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4876800" y="228600"/>
            <a:ext cx="4038600" cy="2362200"/>
          </a:xfrm>
          <a:solidFill>
            <a:schemeClr val="accent5">
              <a:lumMod val="75000"/>
            </a:schemeClr>
          </a:solidFill>
        </p:spPr>
        <p:txBody>
          <a:bodyPr>
            <a:normAutofit fontScale="90000"/>
          </a:bodyPr>
          <a:lstStyle/>
          <a:p>
            <a:r>
              <a:rPr lang="en-US" sz="9600" b="1" dirty="0" smtClean="0">
                <a:solidFill>
                  <a:srgbClr val="FFFF00"/>
                </a:solidFill>
                <a:effectLst>
                  <a:outerShdw blurRad="38100" dist="38100" dir="2700000" algn="tl">
                    <a:srgbClr val="000000">
                      <a:alpha val="43137"/>
                    </a:srgbClr>
                  </a:outerShdw>
                </a:effectLst>
                <a:latin typeface="Harrington" pitchFamily="82" charset="0"/>
              </a:rPr>
              <a:t>1968-1969</a:t>
            </a:r>
            <a:endParaRPr lang="en-US" sz="9600" b="1" dirty="0">
              <a:solidFill>
                <a:srgbClr val="FFFF00"/>
              </a:solidFill>
              <a:effectLst>
                <a:outerShdw blurRad="38100" dist="38100" dir="2700000" algn="tl">
                  <a:srgbClr val="000000">
                    <a:alpha val="43137"/>
                  </a:srgbClr>
                </a:outerShdw>
              </a:effectLst>
              <a:latin typeface="Harrington" pitchFamily="82" charset="0"/>
            </a:endParaRPr>
          </a:p>
        </p:txBody>
      </p:sp>
      <p:sp>
        <p:nvSpPr>
          <p:cNvPr id="3" name="Subtitle 2"/>
          <p:cNvSpPr>
            <a:spLocks noGrp="1"/>
          </p:cNvSpPr>
          <p:nvPr>
            <p:ph type="subTitle" idx="1"/>
          </p:nvPr>
        </p:nvSpPr>
        <p:spPr>
          <a:xfrm>
            <a:off x="4800600" y="2895600"/>
            <a:ext cx="4038600" cy="3733800"/>
          </a:xfrm>
          <a:solidFill>
            <a:schemeClr val="accent5">
              <a:lumMod val="75000"/>
            </a:schemeClr>
          </a:solidFill>
        </p:spPr>
        <p:txBody>
          <a:bodyPr>
            <a:normAutofit fontScale="92500" lnSpcReduction="20000"/>
          </a:bodyPr>
          <a:lstStyle/>
          <a:p>
            <a:pPr algn="l"/>
            <a:r>
              <a:rPr lang="en-US" dirty="0" smtClean="0">
                <a:solidFill>
                  <a:srgbClr val="FFFF00"/>
                </a:solidFill>
                <a:latin typeface="Harrington" pitchFamily="82" charset="0"/>
              </a:rPr>
              <a:t>Skirts been to lengthen out. Along with the hair! Then hippy look became the hit of this time. Woman started wearing longer skirts and dresses called </a:t>
            </a:r>
            <a:r>
              <a:rPr lang="en-US" dirty="0" err="1" smtClean="0">
                <a:solidFill>
                  <a:srgbClr val="FFFF00"/>
                </a:solidFill>
                <a:latin typeface="Harrington" pitchFamily="82" charset="0"/>
              </a:rPr>
              <a:t>maxies</a:t>
            </a:r>
            <a:r>
              <a:rPr lang="en-US" dirty="0" smtClean="0">
                <a:solidFill>
                  <a:srgbClr val="FFFF00"/>
                </a:solidFill>
                <a:latin typeface="Harrington" pitchFamily="82" charset="0"/>
              </a:rPr>
              <a:t>. Men continued to grow there hair   </a:t>
            </a:r>
            <a:endParaRPr lang="en-US" dirty="0">
              <a:solidFill>
                <a:srgbClr val="FFFF00"/>
              </a:solidFill>
              <a:latin typeface="Harrington" pitchFamily="82" charset="0"/>
            </a:endParaRPr>
          </a:p>
        </p:txBody>
      </p:sp>
      <p:pic>
        <p:nvPicPr>
          <p:cNvPr id="7" name="Picture 6" descr="docu0002_%20hippies%20a.jpg"/>
          <p:cNvPicPr>
            <a:picLocks noChangeAspect="1"/>
          </p:cNvPicPr>
          <p:nvPr/>
        </p:nvPicPr>
        <p:blipFill>
          <a:blip r:embed="rId4" cstate="print"/>
          <a:stretch>
            <a:fillRect/>
          </a:stretch>
        </p:blipFill>
        <p:spPr>
          <a:xfrm>
            <a:off x="533400" y="304800"/>
            <a:ext cx="2430780" cy="3472543"/>
          </a:xfrm>
          <a:prstGeom prst="rect">
            <a:avLst/>
          </a:prstGeom>
        </p:spPr>
      </p:pic>
      <p:pic>
        <p:nvPicPr>
          <p:cNvPr id="8" name="Picture 7" descr="hazel_maxi_skirt-400-400.jpg"/>
          <p:cNvPicPr>
            <a:picLocks noChangeAspect="1"/>
          </p:cNvPicPr>
          <p:nvPr/>
        </p:nvPicPr>
        <p:blipFill>
          <a:blip r:embed="rId5" cstate="print"/>
          <a:stretch>
            <a:fillRect/>
          </a:stretch>
        </p:blipFill>
        <p:spPr>
          <a:xfrm>
            <a:off x="3124200" y="457200"/>
            <a:ext cx="1600200" cy="2286000"/>
          </a:xfrm>
          <a:prstGeom prst="rect">
            <a:avLst/>
          </a:prstGeom>
        </p:spPr>
      </p:pic>
      <p:pic>
        <p:nvPicPr>
          <p:cNvPr id="9" name="Picture 8" descr="hippie-look-184603.jpg"/>
          <p:cNvPicPr>
            <a:picLocks noChangeAspect="1"/>
          </p:cNvPicPr>
          <p:nvPr/>
        </p:nvPicPr>
        <p:blipFill>
          <a:blip r:embed="rId6" cstate="print"/>
          <a:stretch>
            <a:fillRect/>
          </a:stretch>
        </p:blipFill>
        <p:spPr>
          <a:xfrm>
            <a:off x="2590800" y="3962400"/>
            <a:ext cx="1803400" cy="2705100"/>
          </a:xfrm>
          <a:prstGeom prst="rect">
            <a:avLst/>
          </a:prstGeom>
        </p:spPr>
      </p:pic>
    </p:spTree>
  </p:cSld>
  <p:clrMapOvr>
    <a:masterClrMapping/>
  </p:clrMapOvr>
  <p:transition spd="slow">
    <p:comb/>
    <p:sndAc>
      <p:stSnd>
        <p:snd r:embed="rId2" name="camera.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3" name="Subtitle 2"/>
          <p:cNvSpPr>
            <a:spLocks noGrp="1"/>
          </p:cNvSpPr>
          <p:nvPr>
            <p:ph type="subTitle" idx="1"/>
          </p:nvPr>
        </p:nvSpPr>
        <p:spPr>
          <a:xfrm>
            <a:off x="4495800" y="762000"/>
            <a:ext cx="4343400" cy="2209800"/>
          </a:xfrm>
          <a:solidFill>
            <a:schemeClr val="accent5">
              <a:lumMod val="75000"/>
            </a:schemeClr>
          </a:solidFill>
        </p:spPr>
        <p:txBody>
          <a:bodyPr/>
          <a:lstStyle/>
          <a:p>
            <a:pPr algn="l"/>
            <a:r>
              <a:rPr lang="en-US" dirty="0" smtClean="0">
                <a:solidFill>
                  <a:srgbClr val="FFFF00"/>
                </a:solidFill>
                <a:latin typeface="Harrington" pitchFamily="82" charset="0"/>
              </a:rPr>
              <a:t>Hippies would decorate their bodies in jewelry. They would also paint there bodies.</a:t>
            </a:r>
            <a:endParaRPr lang="en-US" dirty="0">
              <a:solidFill>
                <a:srgbClr val="FFFF00"/>
              </a:solidFill>
              <a:latin typeface="Harrington" pitchFamily="82" charset="0"/>
            </a:endParaRPr>
          </a:p>
        </p:txBody>
      </p:sp>
      <p:pic>
        <p:nvPicPr>
          <p:cNvPr id="5" name="Picture 4" descr="85037584.jpg"/>
          <p:cNvPicPr>
            <a:picLocks noChangeAspect="1"/>
          </p:cNvPicPr>
          <p:nvPr/>
        </p:nvPicPr>
        <p:blipFill>
          <a:blip r:embed="rId4" cstate="print"/>
          <a:stretch>
            <a:fillRect/>
          </a:stretch>
        </p:blipFill>
        <p:spPr>
          <a:xfrm>
            <a:off x="457200" y="228600"/>
            <a:ext cx="1990949" cy="3048000"/>
          </a:xfrm>
          <a:prstGeom prst="rect">
            <a:avLst/>
          </a:prstGeom>
        </p:spPr>
      </p:pic>
      <p:pic>
        <p:nvPicPr>
          <p:cNvPr id="6" name="Picture 5" descr="85037582.jpg"/>
          <p:cNvPicPr>
            <a:picLocks noChangeAspect="1"/>
          </p:cNvPicPr>
          <p:nvPr/>
        </p:nvPicPr>
        <p:blipFill>
          <a:blip r:embed="rId5" cstate="print"/>
          <a:stretch>
            <a:fillRect/>
          </a:stretch>
        </p:blipFill>
        <p:spPr>
          <a:xfrm>
            <a:off x="6553200" y="3048000"/>
            <a:ext cx="2278656" cy="2981325"/>
          </a:xfrm>
          <a:prstGeom prst="rect">
            <a:avLst/>
          </a:prstGeom>
        </p:spPr>
      </p:pic>
      <p:pic>
        <p:nvPicPr>
          <p:cNvPr id="9" name="Picture 8" descr="85037579.jpg"/>
          <p:cNvPicPr>
            <a:picLocks noChangeAspect="1"/>
          </p:cNvPicPr>
          <p:nvPr/>
        </p:nvPicPr>
        <p:blipFill>
          <a:blip r:embed="rId6" cstate="print"/>
          <a:stretch>
            <a:fillRect/>
          </a:stretch>
        </p:blipFill>
        <p:spPr>
          <a:xfrm>
            <a:off x="533400" y="3505200"/>
            <a:ext cx="5657850" cy="3162300"/>
          </a:xfrm>
          <a:prstGeom prst="rect">
            <a:avLst/>
          </a:prstGeom>
        </p:spPr>
      </p:pic>
    </p:spTree>
  </p:cSld>
  <p:clrMapOvr>
    <a:masterClrMapping/>
  </p:clrMapOvr>
  <p:transition spd="slow">
    <p:strips dir="rd"/>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3886200" y="685801"/>
            <a:ext cx="4572000" cy="1600199"/>
          </a:xfrm>
          <a:solidFill>
            <a:schemeClr val="accent5">
              <a:lumMod val="75000"/>
            </a:schemeClr>
          </a:solidFill>
        </p:spPr>
        <p:txBody>
          <a:bodyPr/>
          <a:lstStyle/>
          <a:p>
            <a: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t>Some other hot fashions of the day</a:t>
            </a:r>
            <a:endParaRPr lang="en-US" b="1" dirty="0">
              <a:solidFill>
                <a:schemeClr val="accent2">
                  <a:lumMod val="60000"/>
                  <a:lumOff val="40000"/>
                </a:schemeClr>
              </a:solidFill>
              <a:effectLst>
                <a:outerShdw blurRad="38100" dist="38100" dir="2700000" algn="tl">
                  <a:srgbClr val="000000">
                    <a:alpha val="43137"/>
                  </a:srgbClr>
                </a:outerShdw>
              </a:effectLst>
              <a:latin typeface="Curlz MT" pitchFamily="82" charset="0"/>
            </a:endParaRPr>
          </a:p>
        </p:txBody>
      </p:sp>
      <p:sp>
        <p:nvSpPr>
          <p:cNvPr id="3" name="Subtitle 2"/>
          <p:cNvSpPr>
            <a:spLocks noGrp="1"/>
          </p:cNvSpPr>
          <p:nvPr>
            <p:ph type="subTitle" idx="1"/>
          </p:nvPr>
        </p:nvSpPr>
        <p:spPr>
          <a:xfrm>
            <a:off x="5029200" y="2743200"/>
            <a:ext cx="3276600" cy="3733800"/>
          </a:xfrm>
          <a:solidFill>
            <a:schemeClr val="accent5">
              <a:lumMod val="75000"/>
            </a:schemeClr>
          </a:solidFill>
        </p:spPr>
        <p:txBody>
          <a:bodyPr>
            <a:normAutofit fontScale="85000" lnSpcReduction="10000"/>
          </a:bodyPr>
          <a:lstStyle/>
          <a:p>
            <a:pPr algn="l"/>
            <a: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t>Hot pants</a:t>
            </a:r>
          </a:p>
          <a:p>
            <a:pPr algn="l"/>
            <a: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t>No hats or gloves for day wear</a:t>
            </a:r>
            <a:r>
              <a:rPr lang="en-US" dirty="0" smtClean="0"/>
              <a:t> </a:t>
            </a:r>
          </a:p>
          <a:p>
            <a:pPr algn="l"/>
            <a: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t>Preppy fashions for upper class youth: Madras plaids, oversize hairy sweaters,  </a:t>
            </a:r>
            <a:b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br>
            <a:r>
              <a:rPr lang="en-US" b="1" dirty="0" smtClean="0">
                <a:solidFill>
                  <a:schemeClr val="accent2">
                    <a:lumMod val="60000"/>
                    <a:lumOff val="40000"/>
                  </a:schemeClr>
                </a:solidFill>
                <a:effectLst>
                  <a:outerShdw blurRad="38100" dist="38100" dir="2700000" algn="tl">
                    <a:srgbClr val="000000">
                      <a:alpha val="43137"/>
                    </a:srgbClr>
                  </a:outerShdw>
                </a:effectLst>
                <a:latin typeface="Curlz MT" pitchFamily="82" charset="0"/>
              </a:rPr>
              <a:t>painstakingly matched accessories</a:t>
            </a:r>
            <a:r>
              <a:rPr lang="en-US" dirty="0" smtClean="0"/>
              <a:t> </a:t>
            </a:r>
            <a:endParaRPr lang="en-US" b="1" dirty="0">
              <a:solidFill>
                <a:schemeClr val="accent2">
                  <a:lumMod val="60000"/>
                  <a:lumOff val="40000"/>
                </a:schemeClr>
              </a:solidFill>
              <a:effectLst>
                <a:outerShdw blurRad="38100" dist="38100" dir="2700000" algn="tl">
                  <a:srgbClr val="000000">
                    <a:alpha val="43137"/>
                  </a:srgbClr>
                </a:outerShdw>
              </a:effectLst>
              <a:latin typeface="Curlz MT" pitchFamily="82" charset="0"/>
            </a:endParaRPr>
          </a:p>
        </p:txBody>
      </p:sp>
      <p:pic>
        <p:nvPicPr>
          <p:cNvPr id="5" name="Picture 4" descr="6N6KCA4P8SRFCA7OLC4KCATTA7RDCA1T23PNCAPSIUGACAY3266ECALZ2WXDCAZZGXY2CAD8YLA5CAWSI0EQCAD5V7C4CA4PRHZGCA27CLHYCAFL942ICAP7JH62CA65CJXQCAGE2N25CA0IS23OCA77JHF5.jpg"/>
          <p:cNvPicPr>
            <a:picLocks noChangeAspect="1"/>
          </p:cNvPicPr>
          <p:nvPr/>
        </p:nvPicPr>
        <p:blipFill>
          <a:blip r:embed="rId4" cstate="print"/>
          <a:stretch>
            <a:fillRect/>
          </a:stretch>
        </p:blipFill>
        <p:spPr>
          <a:xfrm>
            <a:off x="457200" y="381000"/>
            <a:ext cx="2362200" cy="2362200"/>
          </a:xfrm>
          <a:prstGeom prst="rect">
            <a:avLst/>
          </a:prstGeom>
        </p:spPr>
      </p:pic>
      <p:pic>
        <p:nvPicPr>
          <p:cNvPr id="6" name="Picture 5" descr="southwest_go_go_boots.jpg"/>
          <p:cNvPicPr>
            <a:picLocks noChangeAspect="1"/>
          </p:cNvPicPr>
          <p:nvPr/>
        </p:nvPicPr>
        <p:blipFill>
          <a:blip r:embed="rId5" cstate="print"/>
          <a:stretch>
            <a:fillRect/>
          </a:stretch>
        </p:blipFill>
        <p:spPr>
          <a:xfrm>
            <a:off x="2743200" y="2667000"/>
            <a:ext cx="1991285" cy="2681288"/>
          </a:xfrm>
          <a:prstGeom prst="rect">
            <a:avLst/>
          </a:prstGeom>
        </p:spPr>
      </p:pic>
      <p:pic>
        <p:nvPicPr>
          <p:cNvPr id="7" name="Picture 6" descr="0D0YCAE8U6XACAURNI3NCAA8ZW23CA31MRXXCAC6MR70CAGU99B5CAULY3UGCAT332QSCAZ5CMR8CAYL943CCAN0OCQNCA7YGD4LCA9V976RCAOPHSS5CA571KL7CAOGUC6QCA60RBBGCA0EWSB4CA9RAUYN.jpg"/>
          <p:cNvPicPr>
            <a:picLocks noChangeAspect="1"/>
          </p:cNvPicPr>
          <p:nvPr/>
        </p:nvPicPr>
        <p:blipFill>
          <a:blip r:embed="rId6" cstate="print"/>
          <a:stretch>
            <a:fillRect/>
          </a:stretch>
        </p:blipFill>
        <p:spPr>
          <a:xfrm>
            <a:off x="533399" y="3429000"/>
            <a:ext cx="1907781" cy="2667000"/>
          </a:xfrm>
          <a:prstGeom prst="rect">
            <a:avLst/>
          </a:prstGeom>
        </p:spPr>
      </p:pic>
    </p:spTree>
  </p:cSld>
  <p:clrMapOvr>
    <a:masterClrMapping/>
  </p:clrMapOvr>
  <p:transition spd="slow">
    <p:wheel spokes="8"/>
    <p:sndAc>
      <p:stSnd>
        <p:snd r:embed="rId2" name="camera.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HASCAST4HJECAGBOUTWCA7ZYDIUCAFEU9RXCALNGELUCAU0NM7TCAVSX4NICAO42VM1CAZYJUOMCAJCNHXXCA4S7GHECAPBON9FCA0NZIOICAL5AUZLCA8N8D20CAU2P1CWCAGHV11ECAEW7N7ACAXRIEPT.jpg"/>
          <p:cNvPicPr>
            <a:picLocks noChangeAspect="1"/>
          </p:cNvPicPr>
          <p:nvPr/>
        </p:nvPicPr>
        <p:blipFill>
          <a:blip r:embed="rId3" cstate="print"/>
          <a:stretch>
            <a:fillRect/>
          </a:stretch>
        </p:blipFill>
        <p:spPr>
          <a:xfrm>
            <a:off x="0" y="0"/>
            <a:ext cx="9144000" cy="6858000"/>
          </a:xfrm>
          <a:prstGeom prst="rect">
            <a:avLst/>
          </a:prstGeom>
        </p:spPr>
      </p:pic>
      <p:pic>
        <p:nvPicPr>
          <p:cNvPr id="10" name="Picture 9" descr="6IH2CAKW759ACAE9PWPRCAGO0PVXCA0CF5OZCABG1RF1CA39W7HXCAR9BQMMCA86VZ0PCADH065VCAWQD3RQCA0RKCPDCAD7SMORCAEYL97JCAY2CIBFCA6YUBKHCA1I4M8ECA0FGUPMCARDLDV3CA5QPWI3.jpg"/>
          <p:cNvPicPr>
            <a:picLocks noChangeAspect="1"/>
          </p:cNvPicPr>
          <p:nvPr/>
        </p:nvPicPr>
        <p:blipFill>
          <a:blip r:embed="rId4" cstate="print"/>
          <a:stretch>
            <a:fillRect/>
          </a:stretch>
        </p:blipFill>
        <p:spPr>
          <a:xfrm>
            <a:off x="0" y="0"/>
            <a:ext cx="1828800" cy="1428333"/>
          </a:xfrm>
          <a:prstGeom prst="rect">
            <a:avLst/>
          </a:prstGeom>
        </p:spPr>
      </p:pic>
      <p:pic>
        <p:nvPicPr>
          <p:cNvPr id="11" name="Picture 10" descr="9Y03CACQ5WBYCAUAJUD6CAQRWDPLCA1PT5K1CARY726GCA1EO2JOCA876QQYCAT9RZMNCAC3A5EDCAMCXMQICAPMT0R1CAJ1NOLGCAYIB2WHCAWFC1S9CA2HPE6ZCARX147CCA53CVT3CAZEUP4UCAFLFQNI.jpg"/>
          <p:cNvPicPr>
            <a:picLocks noChangeAspect="1"/>
          </p:cNvPicPr>
          <p:nvPr/>
        </p:nvPicPr>
        <p:blipFill>
          <a:blip r:embed="rId5" cstate="print"/>
          <a:stretch>
            <a:fillRect/>
          </a:stretch>
        </p:blipFill>
        <p:spPr>
          <a:xfrm>
            <a:off x="3048000" y="990600"/>
            <a:ext cx="2362200" cy="1762565"/>
          </a:xfrm>
          <a:prstGeom prst="rect">
            <a:avLst/>
          </a:prstGeom>
        </p:spPr>
      </p:pic>
      <p:pic>
        <p:nvPicPr>
          <p:cNvPr id="12" name="Picture 11" descr="MEMDCAHGXCB5CAJIVNH5CACV12I9CAGK792TCAZWM3D4CARS5QRPCAYGD9X9CAFS1H7HCA4O5M4ICAGI4Q87CAZ9FXFKCACUS3CVCALTFEUHCATFL3IJCAN5O1SICAA7ER6ZCA38NJIJCA9WNGG3CA4WUA3B.jpg"/>
          <p:cNvPicPr>
            <a:picLocks noChangeAspect="1"/>
          </p:cNvPicPr>
          <p:nvPr/>
        </p:nvPicPr>
        <p:blipFill>
          <a:blip r:embed="rId6" cstate="print"/>
          <a:stretch>
            <a:fillRect/>
          </a:stretch>
        </p:blipFill>
        <p:spPr>
          <a:xfrm>
            <a:off x="6172200" y="4267200"/>
            <a:ext cx="2457450" cy="1758022"/>
          </a:xfrm>
          <a:prstGeom prst="rect">
            <a:avLst/>
          </a:prstGeom>
        </p:spPr>
      </p:pic>
      <p:pic>
        <p:nvPicPr>
          <p:cNvPr id="13" name="Picture 12" descr="JOMZCAYTMTNUCAMPCGBRCAY3GNWZCA1CEFRKCA8VQ0HPCAW93X3DCAPBRF1PCAYYY2LNCABTJ8RJCALPWZ26CA6TWPS3CAJB5ZZQCA41TCWQCAQN37S5CAO9XGSYCA3O0Y16CAV7I836CA6PNKE4CAN8GDPW.jpg"/>
          <p:cNvPicPr>
            <a:picLocks noChangeAspect="1"/>
          </p:cNvPicPr>
          <p:nvPr/>
        </p:nvPicPr>
        <p:blipFill>
          <a:blip r:embed="rId7" cstate="print"/>
          <a:stretch>
            <a:fillRect/>
          </a:stretch>
        </p:blipFill>
        <p:spPr>
          <a:xfrm>
            <a:off x="6258791" y="533400"/>
            <a:ext cx="1932709" cy="1371600"/>
          </a:xfrm>
          <a:prstGeom prst="rect">
            <a:avLst/>
          </a:prstGeom>
        </p:spPr>
      </p:pic>
      <p:pic>
        <p:nvPicPr>
          <p:cNvPr id="14" name="Picture 13" descr="EQP5CARKCUMHCAC0U487CAX4WHZ5CAO1L0I0CAPFY6K1CAXULBOOCA8FD4H5CA6XIG7KCAM6H65FCAFJO3LGCAPSKD4ACATHHDB6CA4BFSHOCAUHSWQOCA0VMQPFCA44DHLQCAG8PV71CA2HIROOCA7P2RNK.jpg"/>
          <p:cNvPicPr>
            <a:picLocks noChangeAspect="1"/>
          </p:cNvPicPr>
          <p:nvPr/>
        </p:nvPicPr>
        <p:blipFill>
          <a:blip r:embed="rId8" cstate="print"/>
          <a:stretch>
            <a:fillRect/>
          </a:stretch>
        </p:blipFill>
        <p:spPr>
          <a:xfrm>
            <a:off x="914400" y="4267200"/>
            <a:ext cx="2331128" cy="1752600"/>
          </a:xfrm>
          <a:prstGeom prst="rect">
            <a:avLst/>
          </a:prstGeom>
        </p:spPr>
      </p:pic>
    </p:spTree>
  </p:cSld>
  <p:clrMapOvr>
    <a:masterClrMapping/>
  </p:clrMapOvr>
  <p:transition spd="slow">
    <p:sndAc>
      <p:stSnd>
        <p:snd r:embed="rId2" name="camera.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ondrian_line_and_color.jpg"/>
          <p:cNvPicPr>
            <a:picLocks noChangeAspect="1"/>
          </p:cNvPicPr>
          <p:nvPr/>
        </p:nvPicPr>
        <p:blipFill>
          <a:blip r:embed="rId3" cstate="print"/>
          <a:stretch>
            <a:fillRect/>
          </a:stretch>
        </p:blipFill>
        <p:spPr>
          <a:xfrm>
            <a:off x="0" y="0"/>
            <a:ext cx="9144000" cy="6926938"/>
          </a:xfrm>
          <a:prstGeom prst="rect">
            <a:avLst/>
          </a:prstGeom>
        </p:spPr>
      </p:pic>
      <p:sp>
        <p:nvSpPr>
          <p:cNvPr id="2" name="Title 1"/>
          <p:cNvSpPr>
            <a:spLocks noGrp="1"/>
          </p:cNvSpPr>
          <p:nvPr>
            <p:ph type="ctrTitle"/>
          </p:nvPr>
        </p:nvSpPr>
        <p:spPr>
          <a:xfrm>
            <a:off x="762000" y="457200"/>
            <a:ext cx="7772400" cy="914400"/>
          </a:xfrm>
        </p:spPr>
        <p:txBody>
          <a:bodyPr>
            <a:normAutofit fontScale="90000"/>
          </a:bodyPr>
          <a:lstStyle/>
          <a:p>
            <a:r>
              <a:rPr lang="en-US" sz="8000" b="1" dirty="0" smtClean="0">
                <a:effectLst>
                  <a:outerShdw blurRad="38100" dist="38100" dir="2700000" algn="tl">
                    <a:srgbClr val="000000">
                      <a:alpha val="43137"/>
                    </a:srgbClr>
                  </a:outerShdw>
                </a:effectLst>
                <a:latin typeface="Felix Titling" pitchFamily="82" charset="0"/>
              </a:rPr>
              <a:t>Why so </a:t>
            </a:r>
            <a:r>
              <a:rPr lang="en-US" sz="7300" b="1" dirty="0" smtClean="0">
                <a:effectLst>
                  <a:outerShdw blurRad="38100" dist="38100" dir="2700000" algn="tl">
                    <a:srgbClr val="000000">
                      <a:alpha val="43137"/>
                    </a:srgbClr>
                  </a:outerShdw>
                </a:effectLst>
                <a:latin typeface="Felix Titling" pitchFamily="82" charset="0"/>
              </a:rPr>
              <a:t>dull</a:t>
            </a:r>
            <a:r>
              <a:rPr lang="en-US" sz="8000" b="1" dirty="0" smtClean="0">
                <a:effectLst>
                  <a:outerShdw blurRad="38100" dist="38100" dir="2700000" algn="tl">
                    <a:srgbClr val="000000">
                      <a:alpha val="43137"/>
                    </a:srgbClr>
                  </a:outerShdw>
                </a:effectLst>
                <a:latin typeface="Felix Titling" pitchFamily="82" charset="0"/>
              </a:rPr>
              <a:t>?</a:t>
            </a:r>
            <a:r>
              <a:rPr lang="en-US" dirty="0" smtClean="0"/>
              <a:t/>
            </a:r>
            <a:br>
              <a:rPr lang="en-US" dirty="0" smtClean="0"/>
            </a:br>
            <a:endParaRPr lang="en-US" dirty="0"/>
          </a:p>
        </p:txBody>
      </p:sp>
      <p:sp>
        <p:nvSpPr>
          <p:cNvPr id="3" name="Subtitle 2"/>
          <p:cNvSpPr>
            <a:spLocks noGrp="1"/>
          </p:cNvSpPr>
          <p:nvPr>
            <p:ph type="subTitle" idx="1"/>
          </p:nvPr>
        </p:nvSpPr>
        <p:spPr>
          <a:xfrm>
            <a:off x="762000" y="1524000"/>
            <a:ext cx="7772400" cy="5029200"/>
          </a:xfrm>
          <a:solidFill>
            <a:schemeClr val="tx1"/>
          </a:solidFill>
        </p:spPr>
        <p:txBody>
          <a:bodyPr>
            <a:noAutofit/>
          </a:bodyPr>
          <a:lstStyle/>
          <a:p>
            <a:pPr algn="l"/>
            <a:r>
              <a:rPr lang="en-US" sz="2400" dirty="0" smtClean="0">
                <a:solidFill>
                  <a:schemeClr val="accent6">
                    <a:lumMod val="75000"/>
                  </a:schemeClr>
                </a:solidFill>
                <a:latin typeface="Snap ITC" pitchFamily="82" charset="0"/>
              </a:rPr>
              <a:t>Why</a:t>
            </a:r>
            <a:r>
              <a:rPr lang="en-US" sz="2400" dirty="0" smtClean="0">
                <a:solidFill>
                  <a:schemeClr val="accent6">
                    <a:lumMod val="75000"/>
                  </a:schemeClr>
                </a:solidFill>
                <a:effectLst>
                  <a:outerShdw blurRad="38100" dist="38100" dir="2700000" algn="tl">
                    <a:srgbClr val="000000">
                      <a:alpha val="43137"/>
                    </a:srgbClr>
                  </a:outerShdw>
                </a:effectLst>
                <a:latin typeface="Snap ITC" pitchFamily="82" charset="0"/>
              </a:rPr>
              <a:t> </a:t>
            </a:r>
            <a:r>
              <a:rPr lang="en-US" sz="2400" dirty="0" smtClean="0">
                <a:solidFill>
                  <a:schemeClr val="accent6">
                    <a:lumMod val="75000"/>
                  </a:schemeClr>
                </a:solidFill>
                <a:latin typeface="Snap ITC" pitchFamily="82" charset="0"/>
              </a:rPr>
              <a:t>so dull we ask? Well in the beginning of the turn from the 50’s to the 60’s Every thing was dull and say they say it  made for the “older people. But some little shops did sell bright colored clothes for the littler kids. But during the decade woman started wearing fake eye lashes, mini skirts, leather boots. Pretty fashionable don’t you think? Oh we cant for get about the men! Men started having long hair!!! They would wear Paisley shirts, Velvet trousers, and high collard Regency Jackets!</a:t>
            </a:r>
            <a:endParaRPr lang="en-US" sz="2400" dirty="0">
              <a:solidFill>
                <a:schemeClr val="accent6">
                  <a:lumMod val="75000"/>
                </a:schemeClr>
              </a:solidFill>
              <a:latin typeface="Snap ITC" pitchFamily="82" charset="0"/>
            </a:endParaRPr>
          </a:p>
        </p:txBody>
      </p:sp>
    </p:spTree>
  </p:cSld>
  <p:clrMapOvr>
    <a:masterClrMapping/>
  </p:clrMapOvr>
  <p:transition spd="slow">
    <p:dissolve/>
    <p:sndAc>
      <p:stSnd>
        <p:snd r:embed="rId2" name="whoosh.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1205692065phm3oq.jpg"/>
          <p:cNvPicPr>
            <a:picLocks noChangeAspect="1"/>
          </p:cNvPicPr>
          <p:nvPr/>
        </p:nvPicPr>
        <p:blipFill>
          <a:blip r:embed="rId3" cstate="print"/>
          <a:stretch>
            <a:fillRect/>
          </a:stretch>
        </p:blipFill>
        <p:spPr>
          <a:xfrm>
            <a:off x="0" y="-35814"/>
            <a:ext cx="9144000" cy="6893814"/>
          </a:xfrm>
          <a:prstGeom prst="rect">
            <a:avLst/>
          </a:prstGeom>
        </p:spPr>
      </p:pic>
      <p:pic>
        <p:nvPicPr>
          <p:cNvPr id="4" name="Picture 3" descr="images.jpg"/>
          <p:cNvPicPr>
            <a:picLocks noChangeAspect="1"/>
          </p:cNvPicPr>
          <p:nvPr/>
        </p:nvPicPr>
        <p:blipFill>
          <a:blip r:embed="rId4" cstate="print"/>
          <a:stretch>
            <a:fillRect/>
          </a:stretch>
        </p:blipFill>
        <p:spPr>
          <a:xfrm>
            <a:off x="0" y="0"/>
            <a:ext cx="2971800" cy="3429000"/>
          </a:xfrm>
          <a:prstGeom prst="rect">
            <a:avLst/>
          </a:prstGeom>
        </p:spPr>
      </p:pic>
      <p:sp>
        <p:nvSpPr>
          <p:cNvPr id="2" name="Title 1"/>
          <p:cNvSpPr>
            <a:spLocks noGrp="1"/>
          </p:cNvSpPr>
          <p:nvPr>
            <p:ph type="ctrTitle"/>
          </p:nvPr>
        </p:nvSpPr>
        <p:spPr>
          <a:xfrm>
            <a:off x="3276600" y="304800"/>
            <a:ext cx="5562600" cy="1470025"/>
          </a:xfrm>
          <a:solidFill>
            <a:schemeClr val="accent5">
              <a:lumMod val="75000"/>
            </a:schemeClr>
          </a:solidFill>
        </p:spPr>
        <p:txBody>
          <a:bodyPr>
            <a:noAutofit/>
          </a:bodyPr>
          <a:lstStyle/>
          <a:p>
            <a:r>
              <a:rPr lang="en-US" sz="9600" b="1" dirty="0" smtClean="0">
                <a:effectLst>
                  <a:outerShdw blurRad="38100" dist="38100" dir="2700000" algn="tl">
                    <a:srgbClr val="000000">
                      <a:alpha val="43137"/>
                    </a:srgbClr>
                  </a:outerShdw>
                </a:effectLst>
                <a:latin typeface="Curlz MT" pitchFamily="82" charset="0"/>
              </a:rPr>
              <a:t>1960</a:t>
            </a:r>
            <a:r>
              <a:rPr lang="en-US" sz="11500" b="1" dirty="0" smtClean="0">
                <a:effectLst>
                  <a:outerShdw blurRad="38100" dist="38100" dir="2700000" algn="tl">
                    <a:srgbClr val="000000">
                      <a:alpha val="43137"/>
                    </a:srgbClr>
                  </a:outerShdw>
                </a:effectLst>
                <a:latin typeface="Curlz MT" pitchFamily="82" charset="0"/>
              </a:rPr>
              <a:t>-1962</a:t>
            </a:r>
            <a:endParaRPr lang="en-US" sz="11500" b="1" dirty="0">
              <a:effectLst>
                <a:outerShdw blurRad="38100" dist="38100" dir="2700000" algn="tl">
                  <a:srgbClr val="000000">
                    <a:alpha val="43137"/>
                  </a:srgbClr>
                </a:outerShdw>
              </a:effectLst>
              <a:latin typeface="Curlz MT" pitchFamily="82" charset="0"/>
            </a:endParaRPr>
          </a:p>
        </p:txBody>
      </p:sp>
      <p:pic>
        <p:nvPicPr>
          <p:cNvPr id="5" name="Picture 4" descr="beehive2.jpg"/>
          <p:cNvPicPr>
            <a:picLocks noChangeAspect="1"/>
          </p:cNvPicPr>
          <p:nvPr/>
        </p:nvPicPr>
        <p:blipFill>
          <a:blip r:embed="rId5" cstate="print"/>
          <a:stretch>
            <a:fillRect/>
          </a:stretch>
        </p:blipFill>
        <p:spPr>
          <a:xfrm>
            <a:off x="0" y="3733800"/>
            <a:ext cx="2743200" cy="3124200"/>
          </a:xfrm>
          <a:prstGeom prst="rect">
            <a:avLst/>
          </a:prstGeom>
        </p:spPr>
      </p:pic>
      <p:sp>
        <p:nvSpPr>
          <p:cNvPr id="3" name="Subtitle 2"/>
          <p:cNvSpPr>
            <a:spLocks noGrp="1"/>
          </p:cNvSpPr>
          <p:nvPr>
            <p:ph type="subTitle" idx="1"/>
          </p:nvPr>
        </p:nvSpPr>
        <p:spPr>
          <a:xfrm>
            <a:off x="3581400" y="2438400"/>
            <a:ext cx="5181600" cy="3962400"/>
          </a:xfrm>
          <a:solidFill>
            <a:schemeClr val="accent5">
              <a:lumMod val="75000"/>
            </a:schemeClr>
          </a:solidFill>
        </p:spPr>
        <p:txBody>
          <a:bodyPr>
            <a:normAutofit fontScale="92500" lnSpcReduction="10000"/>
          </a:bodyPr>
          <a:lstStyle/>
          <a:p>
            <a:pPr algn="l"/>
            <a:r>
              <a:rPr lang="en-US" sz="2400" b="1" dirty="0" smtClean="0">
                <a:solidFill>
                  <a:schemeClr val="tx1"/>
                </a:solidFill>
                <a:effectLst>
                  <a:outerShdw blurRad="38100" dist="38100" dir="2700000" algn="tl">
                    <a:srgbClr val="000000">
                      <a:alpha val="43137"/>
                    </a:srgbClr>
                  </a:outerShdw>
                </a:effectLst>
                <a:latin typeface="Arial Rounded MT Bold" pitchFamily="34" charset="0"/>
              </a:rPr>
              <a:t>During the begging of this time period the style of the 50’s carried over for a while including the “bouffant”. What that is it’s a dress that’s very tight on top and then when it comes to your waist it starts too poof out. The popular hair style of this time was the beehive. How do you construct a beehive. Well you got to tease your hair and pile on top of your head. You may need a lot of hair spray for this one. </a:t>
            </a:r>
            <a:endParaRPr lang="en-US" sz="2400" b="1" dirty="0">
              <a:solidFill>
                <a:schemeClr val="tx1"/>
              </a:solidFill>
              <a:effectLst>
                <a:outerShdw blurRad="38100" dist="38100" dir="2700000" algn="tl">
                  <a:srgbClr val="000000">
                    <a:alpha val="43137"/>
                  </a:srgbClr>
                </a:outerShdw>
              </a:effectLst>
              <a:latin typeface="Arial Rounded MT Bold" pitchFamily="34" charset="0"/>
            </a:endParaRPr>
          </a:p>
        </p:txBody>
      </p:sp>
    </p:spTree>
  </p:cSld>
  <p:clrMapOvr>
    <a:masterClrMapping/>
  </p:clrMapOvr>
  <p:transition spd="slow">
    <p:pull dir="rd"/>
    <p:sndAc>
      <p:stSnd>
        <p:snd r:embed="rId2" name="pu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57999"/>
          </a:xfrm>
          <a:prstGeom prst="rect">
            <a:avLst/>
          </a:prstGeom>
        </p:spPr>
      </p:pic>
      <p:sp>
        <p:nvSpPr>
          <p:cNvPr id="3" name="Subtitle 2"/>
          <p:cNvSpPr>
            <a:spLocks noGrp="1"/>
          </p:cNvSpPr>
          <p:nvPr>
            <p:ph type="subTitle" idx="1"/>
          </p:nvPr>
        </p:nvSpPr>
        <p:spPr>
          <a:xfrm>
            <a:off x="4572000" y="152400"/>
            <a:ext cx="4038600" cy="6172200"/>
          </a:xfrm>
          <a:solidFill>
            <a:schemeClr val="accent5">
              <a:lumMod val="75000"/>
            </a:schemeClr>
          </a:solidFill>
        </p:spPr>
        <p:txBody>
          <a:bodyPr>
            <a:normAutofit fontScale="92500" lnSpcReduction="20000"/>
          </a:bodyPr>
          <a:lstStyle/>
          <a:p>
            <a:r>
              <a:rPr lang="en-US" b="1" dirty="0" smtClean="0">
                <a:solidFill>
                  <a:schemeClr val="tx1"/>
                </a:solidFill>
                <a:effectLst>
                  <a:outerShdw blurRad="38100" dist="38100" dir="2700000" algn="tl">
                    <a:srgbClr val="000000">
                      <a:alpha val="43137"/>
                    </a:srgbClr>
                  </a:outerShdw>
                </a:effectLst>
                <a:latin typeface="Arial Rounded MT Bold" pitchFamily="34" charset="0"/>
              </a:rPr>
              <a:t>The next style in this time was called the “beat look” the beat look was constructed  black berets black slacks (must be tight for woman) and dark glasses and we cant forget the shoes. Woman wore float shoes and men wore sandals. Woman also wore ever dark make up.</a:t>
            </a:r>
            <a:endParaRPr lang="en-US" dirty="0" smtClean="0">
              <a:solidFill>
                <a:schemeClr val="tx1"/>
              </a:solidFill>
            </a:endParaRPr>
          </a:p>
          <a:p>
            <a:endParaRPr lang="en-US" dirty="0"/>
          </a:p>
        </p:txBody>
      </p:sp>
      <p:pic>
        <p:nvPicPr>
          <p:cNvPr id="5" name="Picture 4" descr="106758-A9207L.jpg"/>
          <p:cNvPicPr>
            <a:picLocks noChangeAspect="1"/>
          </p:cNvPicPr>
          <p:nvPr/>
        </p:nvPicPr>
        <p:blipFill>
          <a:blip r:embed="rId4" cstate="print">
            <a:duotone>
              <a:prstClr val="black"/>
              <a:schemeClr val="tx1">
                <a:tint val="45000"/>
                <a:satMod val="400000"/>
              </a:schemeClr>
            </a:duotone>
          </a:blip>
          <a:stretch>
            <a:fillRect/>
          </a:stretch>
        </p:blipFill>
        <p:spPr>
          <a:xfrm>
            <a:off x="838200" y="4191000"/>
            <a:ext cx="2235200" cy="1676400"/>
          </a:xfrm>
          <a:prstGeom prst="rect">
            <a:avLst/>
          </a:prstGeom>
        </p:spPr>
      </p:pic>
      <p:pic>
        <p:nvPicPr>
          <p:cNvPr id="6" name="Picture 5" descr="917YCABO8UKFCAGU8IW9CA7HJDB7CAKZ9QG8CAQTPY1RCA2YF9ZQCAFJB8XECAFHDKTOCA55Q1D2CA2FQFBZCAEEDH7BCAKGDCBSCA6VBV1OCA8P2UJ0CABZIM4OCAH7HZLKCANZOYNFCA6ZWSPYCAWG0M24.jpg"/>
          <p:cNvPicPr>
            <a:picLocks noChangeAspect="1"/>
          </p:cNvPicPr>
          <p:nvPr/>
        </p:nvPicPr>
        <p:blipFill>
          <a:blip r:embed="rId5" cstate="print"/>
          <a:stretch>
            <a:fillRect/>
          </a:stretch>
        </p:blipFill>
        <p:spPr>
          <a:xfrm>
            <a:off x="457199" y="609600"/>
            <a:ext cx="3232935" cy="2438400"/>
          </a:xfrm>
          <a:prstGeom prst="rect">
            <a:avLst/>
          </a:prstGeom>
        </p:spPr>
      </p:pic>
    </p:spTree>
  </p:cSld>
  <p:clrMapOvr>
    <a:masterClrMapping/>
  </p:clrMapOvr>
  <p:transition spd="slow">
    <p:split/>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3886200" y="533400"/>
            <a:ext cx="4572000" cy="1371599"/>
          </a:xfrm>
          <a:solidFill>
            <a:schemeClr val="accent5">
              <a:lumMod val="75000"/>
            </a:schemeClr>
          </a:solidFill>
        </p:spPr>
        <p:txBody>
          <a:bodyPr>
            <a:normAutofit/>
          </a:bodyPr>
          <a:lstStyle/>
          <a:p>
            <a:r>
              <a:rPr lang="en-US" sz="8000" b="1" dirty="0" smtClean="0">
                <a:solidFill>
                  <a:schemeClr val="accent6">
                    <a:lumMod val="75000"/>
                  </a:schemeClr>
                </a:solidFill>
                <a:effectLst>
                  <a:outerShdw blurRad="38100" dist="38100" dir="2700000" algn="tl">
                    <a:srgbClr val="000000">
                      <a:alpha val="43137"/>
                    </a:srgbClr>
                  </a:outerShdw>
                </a:effectLst>
                <a:latin typeface="Harlow Solid Italic" pitchFamily="82" charset="0"/>
                <a:ea typeface="Cambria Math" pitchFamily="18" charset="0"/>
              </a:rPr>
              <a:t>1963</a:t>
            </a:r>
            <a:endParaRPr lang="en-US" sz="8000" b="1" dirty="0">
              <a:solidFill>
                <a:schemeClr val="accent6">
                  <a:lumMod val="75000"/>
                </a:schemeClr>
              </a:solidFill>
              <a:effectLst>
                <a:outerShdw blurRad="38100" dist="38100" dir="2700000" algn="tl">
                  <a:srgbClr val="000000">
                    <a:alpha val="43137"/>
                  </a:srgbClr>
                </a:outerShdw>
              </a:effectLst>
              <a:latin typeface="Harlow Solid Italic" pitchFamily="82" charset="0"/>
              <a:ea typeface="Cambria Math" pitchFamily="18" charset="0"/>
            </a:endParaRPr>
          </a:p>
        </p:txBody>
      </p:sp>
      <p:sp>
        <p:nvSpPr>
          <p:cNvPr id="3" name="Subtitle 2"/>
          <p:cNvSpPr>
            <a:spLocks noGrp="1"/>
          </p:cNvSpPr>
          <p:nvPr>
            <p:ph type="subTitle" idx="1"/>
          </p:nvPr>
        </p:nvSpPr>
        <p:spPr>
          <a:xfrm>
            <a:off x="3581400" y="2286000"/>
            <a:ext cx="5410200" cy="2743200"/>
          </a:xfrm>
          <a:solidFill>
            <a:schemeClr val="accent5">
              <a:lumMod val="75000"/>
            </a:schemeClr>
          </a:solidFill>
        </p:spPr>
        <p:txBody>
          <a:bodyPr>
            <a:normAutofit lnSpcReduction="10000"/>
          </a:bodyPr>
          <a:lstStyle/>
          <a:p>
            <a:pPr algn="l"/>
            <a:r>
              <a:rPr lang="en-US" b="1" dirty="0" smtClean="0">
                <a:solidFill>
                  <a:schemeClr val="accent6">
                    <a:lumMod val="75000"/>
                  </a:schemeClr>
                </a:solidFill>
                <a:effectLst>
                  <a:outerShdw blurRad="38100" dist="38100" dir="2700000" algn="tl">
                    <a:srgbClr val="000000">
                      <a:alpha val="43137"/>
                    </a:srgbClr>
                  </a:outerShdw>
                </a:effectLst>
                <a:latin typeface="Kristen ITC" pitchFamily="66" charset="0"/>
              </a:rPr>
              <a:t>This is when the Beatle suite became very popular for the men. The Beatle suite was a single breasted collarless jacket and slim pants. </a:t>
            </a:r>
            <a:endParaRPr lang="en-US" b="1" dirty="0">
              <a:solidFill>
                <a:schemeClr val="accent6">
                  <a:lumMod val="75000"/>
                </a:schemeClr>
              </a:solidFill>
              <a:effectLst>
                <a:outerShdw blurRad="38100" dist="38100" dir="2700000" algn="tl">
                  <a:srgbClr val="000000">
                    <a:alpha val="43137"/>
                  </a:srgbClr>
                </a:outerShdw>
              </a:effectLst>
              <a:latin typeface="Kristen ITC" pitchFamily="66" charset="0"/>
            </a:endParaRPr>
          </a:p>
        </p:txBody>
      </p:sp>
      <p:pic>
        <p:nvPicPr>
          <p:cNvPr id="5" name="Picture 4" descr="beatles_suit.jpg"/>
          <p:cNvPicPr>
            <a:picLocks noChangeAspect="1"/>
          </p:cNvPicPr>
          <p:nvPr/>
        </p:nvPicPr>
        <p:blipFill>
          <a:blip r:embed="rId4" cstate="print"/>
          <a:stretch>
            <a:fillRect/>
          </a:stretch>
        </p:blipFill>
        <p:spPr>
          <a:xfrm>
            <a:off x="381000" y="1600200"/>
            <a:ext cx="2857500" cy="3429000"/>
          </a:xfrm>
          <a:prstGeom prst="rect">
            <a:avLst/>
          </a:prstGeom>
        </p:spPr>
      </p:pic>
    </p:spTree>
  </p:cSld>
  <p:clrMapOvr>
    <a:masterClrMapping/>
  </p:clrMapOvr>
  <p:transition spd="slow">
    <p:strips dir="ru"/>
    <p:sndAc>
      <p:stSnd>
        <p:snd r:embed="rId2" name="click.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1" y="0"/>
            <a:ext cx="9144001" cy="6858000"/>
          </a:xfrm>
          <a:prstGeom prst="rect">
            <a:avLst/>
          </a:prstGeom>
        </p:spPr>
      </p:pic>
      <p:sp>
        <p:nvSpPr>
          <p:cNvPr id="3" name="Subtitle 2"/>
          <p:cNvSpPr>
            <a:spLocks noGrp="1"/>
          </p:cNvSpPr>
          <p:nvPr>
            <p:ph type="subTitle" idx="1"/>
          </p:nvPr>
        </p:nvSpPr>
        <p:spPr>
          <a:xfrm>
            <a:off x="5029200" y="304800"/>
            <a:ext cx="3886200" cy="3352800"/>
          </a:xfrm>
          <a:solidFill>
            <a:schemeClr val="accent5">
              <a:lumMod val="75000"/>
            </a:schemeClr>
          </a:solidFill>
        </p:spPr>
        <p:txBody>
          <a:bodyPr>
            <a:normAutofit fontScale="85000" lnSpcReduction="10000"/>
          </a:bodyPr>
          <a:lstStyle/>
          <a:p>
            <a:pPr algn="l"/>
            <a:r>
              <a:rPr lang="en-US" b="1" dirty="0" smtClean="0">
                <a:solidFill>
                  <a:schemeClr val="accent6">
                    <a:lumMod val="75000"/>
                  </a:schemeClr>
                </a:solidFill>
                <a:effectLst>
                  <a:outerShdw blurRad="38100" dist="38100" dir="2700000" algn="tl">
                    <a:srgbClr val="000000">
                      <a:alpha val="43137"/>
                    </a:srgbClr>
                  </a:outerShdw>
                </a:effectLst>
                <a:latin typeface="Kristen ITC" pitchFamily="66" charset="0"/>
              </a:rPr>
              <a:t>Also Mary Quant started her own label. She is the one to blame for mini skirts. She also came out with colored tights and wet look vinyl fashion</a:t>
            </a:r>
            <a:endParaRPr lang="en-US" dirty="0"/>
          </a:p>
        </p:txBody>
      </p:sp>
      <p:pic>
        <p:nvPicPr>
          <p:cNvPr id="5" name="Picture 4" descr="Mini_12_1473151c.jpg"/>
          <p:cNvPicPr>
            <a:picLocks noChangeAspect="1"/>
          </p:cNvPicPr>
          <p:nvPr/>
        </p:nvPicPr>
        <p:blipFill>
          <a:blip r:embed="rId4" cstate="print"/>
          <a:stretch>
            <a:fillRect/>
          </a:stretch>
        </p:blipFill>
        <p:spPr>
          <a:xfrm>
            <a:off x="0" y="3756991"/>
            <a:ext cx="4953000" cy="3101009"/>
          </a:xfrm>
          <a:prstGeom prst="rect">
            <a:avLst/>
          </a:prstGeom>
        </p:spPr>
      </p:pic>
      <p:pic>
        <p:nvPicPr>
          <p:cNvPr id="6" name="Picture 5" descr="F5EQCAE55HL5CAPPWIS2CA04I6G0CA3EG89YCA8M7078CAJ4J3UCCAITLBQ2CA672AX9CADNVXI5CAD6DTF0CAAS0ISBCABQRJTCCAL4RFIKCA7PRPQ6CAYAAE7WCAC220HPCA21UQCQCAAW02HACAG0M9TM.jpg"/>
          <p:cNvPicPr>
            <a:picLocks noChangeAspect="1"/>
          </p:cNvPicPr>
          <p:nvPr/>
        </p:nvPicPr>
        <p:blipFill>
          <a:blip r:embed="rId5" cstate="print"/>
          <a:stretch>
            <a:fillRect/>
          </a:stretch>
        </p:blipFill>
        <p:spPr>
          <a:xfrm>
            <a:off x="0" y="0"/>
            <a:ext cx="2590800" cy="2934478"/>
          </a:xfrm>
          <a:prstGeom prst="rect">
            <a:avLst/>
          </a:prstGeom>
        </p:spPr>
      </p:pic>
      <p:pic>
        <p:nvPicPr>
          <p:cNvPr id="7" name="Picture 6" descr="wetlook.jpg"/>
          <p:cNvPicPr>
            <a:picLocks noChangeAspect="1"/>
          </p:cNvPicPr>
          <p:nvPr/>
        </p:nvPicPr>
        <p:blipFill>
          <a:blip r:embed="rId6" cstate="print"/>
          <a:stretch>
            <a:fillRect/>
          </a:stretch>
        </p:blipFill>
        <p:spPr>
          <a:xfrm>
            <a:off x="5105400" y="3962400"/>
            <a:ext cx="3719763" cy="2667000"/>
          </a:xfrm>
          <a:prstGeom prst="rect">
            <a:avLst/>
          </a:prstGeom>
        </p:spPr>
      </p:pic>
    </p:spTree>
  </p:cSld>
  <p:clrMapOvr>
    <a:masterClrMapping/>
  </p:clrMapOvr>
  <p:transition spd="slow">
    <p:circle/>
    <p:sndAc>
      <p:stSnd>
        <p:snd r:embed="rId2" name="bomb.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4191000" y="304800"/>
            <a:ext cx="4343400" cy="1524000"/>
          </a:xfrm>
          <a:solidFill>
            <a:schemeClr val="accent5">
              <a:lumMod val="75000"/>
            </a:schemeClr>
          </a:solidFill>
        </p:spPr>
        <p:txBody>
          <a:bodyPr>
            <a:normAutofit/>
          </a:bodyPr>
          <a:lstStyle/>
          <a:p>
            <a:r>
              <a:rPr lang="en-US" sz="6600" b="1" dirty="0" smtClean="0">
                <a:solidFill>
                  <a:schemeClr val="accent2">
                    <a:lumMod val="75000"/>
                  </a:schemeClr>
                </a:solidFill>
                <a:effectLst>
                  <a:outerShdw blurRad="38100" dist="38100" dir="2700000" algn="tl">
                    <a:srgbClr val="000000">
                      <a:alpha val="43137"/>
                    </a:srgbClr>
                  </a:outerShdw>
                </a:effectLst>
                <a:latin typeface="Ravie" pitchFamily="82" charset="0"/>
              </a:rPr>
              <a:t>1964</a:t>
            </a:r>
            <a:endParaRPr lang="en-US" sz="6600" b="1" dirty="0">
              <a:solidFill>
                <a:schemeClr val="accent2">
                  <a:lumMod val="75000"/>
                </a:schemeClr>
              </a:solidFill>
              <a:effectLst>
                <a:outerShdw blurRad="38100" dist="38100" dir="2700000" algn="tl">
                  <a:srgbClr val="000000">
                    <a:alpha val="43137"/>
                  </a:srgbClr>
                </a:outerShdw>
              </a:effectLst>
              <a:latin typeface="Ravie" pitchFamily="82" charset="0"/>
            </a:endParaRPr>
          </a:p>
        </p:txBody>
      </p:sp>
      <p:sp>
        <p:nvSpPr>
          <p:cNvPr id="3" name="Subtitle 2"/>
          <p:cNvSpPr>
            <a:spLocks noGrp="1"/>
          </p:cNvSpPr>
          <p:nvPr>
            <p:ph type="subTitle" idx="1"/>
          </p:nvPr>
        </p:nvSpPr>
        <p:spPr>
          <a:xfrm>
            <a:off x="3505200" y="1981200"/>
            <a:ext cx="5410200" cy="4495800"/>
          </a:xfrm>
          <a:solidFill>
            <a:schemeClr val="accent5">
              <a:lumMod val="75000"/>
            </a:schemeClr>
          </a:solidFill>
        </p:spPr>
        <p:txBody>
          <a:bodyPr>
            <a:noAutofit/>
          </a:bodyPr>
          <a:lstStyle/>
          <a:p>
            <a:pPr algn="l"/>
            <a:r>
              <a:rPr lang="en-US" sz="2400" b="1" dirty="0" smtClean="0">
                <a:solidFill>
                  <a:schemeClr val="accent2">
                    <a:lumMod val="75000"/>
                  </a:schemeClr>
                </a:solidFill>
                <a:effectLst>
                  <a:outerShdw blurRad="38100" dist="38100" dir="2700000" algn="tl">
                    <a:srgbClr val="000000">
                      <a:alpha val="43137"/>
                    </a:srgbClr>
                  </a:outerShdw>
                </a:effectLst>
                <a:latin typeface="Ravie" pitchFamily="82" charset="0"/>
              </a:rPr>
              <a:t>This is when the space age clothes came out. There was a lot of different materials such as discs of metal or plastic </a:t>
            </a:r>
            <a:r>
              <a:rPr lang="en-US" sz="2400" b="1" dirty="0" err="1" smtClean="0">
                <a:solidFill>
                  <a:schemeClr val="accent2">
                    <a:lumMod val="75000"/>
                  </a:schemeClr>
                </a:solidFill>
                <a:effectLst>
                  <a:outerShdw blurRad="38100" dist="38100" dir="2700000" algn="tl">
                    <a:srgbClr val="000000">
                      <a:alpha val="43137"/>
                    </a:srgbClr>
                  </a:outerShdw>
                </a:effectLst>
                <a:latin typeface="Ravie" pitchFamily="82" charset="0"/>
              </a:rPr>
              <a:t>Thst</a:t>
            </a:r>
            <a:r>
              <a:rPr lang="en-US" sz="2400" b="1" dirty="0" smtClean="0">
                <a:solidFill>
                  <a:schemeClr val="accent2">
                    <a:lumMod val="75000"/>
                  </a:schemeClr>
                </a:solidFill>
                <a:effectLst>
                  <a:outerShdw blurRad="38100" dist="38100" dir="2700000" algn="tl">
                    <a:srgbClr val="000000">
                      <a:alpha val="43137"/>
                    </a:srgbClr>
                  </a:outerShdw>
                </a:effectLst>
                <a:latin typeface="Ravie" pitchFamily="82" charset="0"/>
              </a:rPr>
              <a:t> where linked together with wire. Leather where being used to. In this time period neon colors and metical colors where used a lot</a:t>
            </a:r>
            <a:endParaRPr lang="en-US" sz="2400" b="1" dirty="0">
              <a:solidFill>
                <a:schemeClr val="accent2">
                  <a:lumMod val="75000"/>
                </a:schemeClr>
              </a:solidFill>
              <a:effectLst>
                <a:outerShdw blurRad="38100" dist="38100" dir="2700000" algn="tl">
                  <a:srgbClr val="000000">
                    <a:alpha val="43137"/>
                  </a:srgbClr>
                </a:outerShdw>
              </a:effectLst>
              <a:latin typeface="Ravie" pitchFamily="82" charset="0"/>
            </a:endParaRPr>
          </a:p>
        </p:txBody>
      </p:sp>
      <p:pic>
        <p:nvPicPr>
          <p:cNvPr id="5" name="Picture 4" descr="Andre_picnik.jpg"/>
          <p:cNvPicPr>
            <a:picLocks noChangeAspect="1"/>
          </p:cNvPicPr>
          <p:nvPr/>
        </p:nvPicPr>
        <p:blipFill>
          <a:blip r:embed="rId4" cstate="print"/>
          <a:stretch>
            <a:fillRect/>
          </a:stretch>
        </p:blipFill>
        <p:spPr>
          <a:xfrm>
            <a:off x="1981200" y="0"/>
            <a:ext cx="1981200" cy="1981200"/>
          </a:xfrm>
          <a:prstGeom prst="rect">
            <a:avLst/>
          </a:prstGeom>
        </p:spPr>
      </p:pic>
      <p:pic>
        <p:nvPicPr>
          <p:cNvPr id="6" name="Picture 5" descr="images.jpg"/>
          <p:cNvPicPr>
            <a:picLocks noChangeAspect="1"/>
          </p:cNvPicPr>
          <p:nvPr/>
        </p:nvPicPr>
        <p:blipFill>
          <a:blip r:embed="rId5" cstate="print"/>
          <a:stretch>
            <a:fillRect/>
          </a:stretch>
        </p:blipFill>
        <p:spPr>
          <a:xfrm>
            <a:off x="0" y="1981200"/>
            <a:ext cx="2209800" cy="2209800"/>
          </a:xfrm>
          <a:prstGeom prst="rect">
            <a:avLst/>
          </a:prstGeom>
        </p:spPr>
      </p:pic>
      <p:pic>
        <p:nvPicPr>
          <p:cNvPr id="7" name="Picture 6" descr="paco-rabanne.gif"/>
          <p:cNvPicPr>
            <a:picLocks noChangeAspect="1"/>
          </p:cNvPicPr>
          <p:nvPr/>
        </p:nvPicPr>
        <p:blipFill>
          <a:blip r:embed="rId6" cstate="print"/>
          <a:stretch>
            <a:fillRect/>
          </a:stretch>
        </p:blipFill>
        <p:spPr>
          <a:xfrm>
            <a:off x="228601" y="4267200"/>
            <a:ext cx="2971799" cy="2133600"/>
          </a:xfrm>
          <a:prstGeom prst="rect">
            <a:avLst/>
          </a:prstGeom>
        </p:spPr>
      </p:pic>
    </p:spTree>
  </p:cSld>
  <p:clrMapOvr>
    <a:masterClrMapping/>
  </p:clrMapOvr>
  <p:transition spd="slow">
    <p:plus/>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4724400" y="533401"/>
            <a:ext cx="3810000" cy="1295399"/>
          </a:xfrm>
          <a:solidFill>
            <a:schemeClr val="accent5">
              <a:lumMod val="75000"/>
            </a:schemeClr>
          </a:solidFill>
        </p:spPr>
        <p:txBody>
          <a:bodyPr>
            <a:noAutofit/>
          </a:bodyPr>
          <a:lstStyle/>
          <a:p>
            <a:r>
              <a:rPr lang="en-US" sz="8800" dirty="0" smtClean="0">
                <a:solidFill>
                  <a:schemeClr val="accent4">
                    <a:lumMod val="75000"/>
                  </a:schemeClr>
                </a:solidFill>
                <a:effectLst>
                  <a:outerShdw blurRad="38100" dist="38100" dir="2700000" algn="tl">
                    <a:srgbClr val="000000">
                      <a:alpha val="43137"/>
                    </a:srgbClr>
                  </a:outerShdw>
                </a:effectLst>
                <a:latin typeface="Snap ITC" pitchFamily="82" charset="0"/>
              </a:rPr>
              <a:t>1965</a:t>
            </a:r>
            <a:endParaRPr lang="en-US" sz="8800" dirty="0">
              <a:solidFill>
                <a:schemeClr val="accent4">
                  <a:lumMod val="75000"/>
                </a:schemeClr>
              </a:solidFill>
              <a:effectLst>
                <a:outerShdw blurRad="38100" dist="38100" dir="2700000" algn="tl">
                  <a:srgbClr val="000000">
                    <a:alpha val="43137"/>
                  </a:srgbClr>
                </a:outerShdw>
              </a:effectLst>
              <a:latin typeface="Snap ITC" pitchFamily="82" charset="0"/>
            </a:endParaRPr>
          </a:p>
        </p:txBody>
      </p:sp>
      <p:sp>
        <p:nvSpPr>
          <p:cNvPr id="3" name="Subtitle 2"/>
          <p:cNvSpPr>
            <a:spLocks noGrp="1"/>
          </p:cNvSpPr>
          <p:nvPr>
            <p:ph type="subTitle" idx="1"/>
          </p:nvPr>
        </p:nvSpPr>
        <p:spPr>
          <a:xfrm>
            <a:off x="4876800" y="2743200"/>
            <a:ext cx="3657600" cy="3733800"/>
          </a:xfrm>
          <a:solidFill>
            <a:schemeClr val="accent5">
              <a:lumMod val="75000"/>
            </a:schemeClr>
          </a:solidFill>
        </p:spPr>
        <p:txBody>
          <a:bodyPr>
            <a:normAutofit fontScale="85000" lnSpcReduction="20000"/>
          </a:bodyPr>
          <a:lstStyle/>
          <a:p>
            <a:pPr algn="l"/>
            <a:r>
              <a:rPr lang="en-US" dirty="0" smtClean="0">
                <a:solidFill>
                  <a:schemeClr val="accent4">
                    <a:lumMod val="75000"/>
                  </a:schemeClr>
                </a:solidFill>
                <a:latin typeface="Snap ITC" pitchFamily="82" charset="0"/>
              </a:rPr>
              <a:t>In this time the mini skirt got shorter and the op art got popular so people started making the optic trick on there clothes to create some sort of illusion on them    </a:t>
            </a:r>
            <a:endParaRPr lang="en-US" dirty="0">
              <a:solidFill>
                <a:schemeClr val="accent4">
                  <a:lumMod val="75000"/>
                </a:schemeClr>
              </a:solidFill>
              <a:latin typeface="Snap ITC" pitchFamily="82" charset="0"/>
            </a:endParaRPr>
          </a:p>
        </p:txBody>
      </p:sp>
      <p:pic>
        <p:nvPicPr>
          <p:cNvPr id="5" name="Picture 4" descr="4566.jpg"/>
          <p:cNvPicPr>
            <a:picLocks noChangeAspect="1"/>
          </p:cNvPicPr>
          <p:nvPr/>
        </p:nvPicPr>
        <p:blipFill>
          <a:blip r:embed="rId4" cstate="print"/>
          <a:stretch>
            <a:fillRect/>
          </a:stretch>
        </p:blipFill>
        <p:spPr>
          <a:xfrm>
            <a:off x="381000" y="228600"/>
            <a:ext cx="1757516" cy="1981200"/>
          </a:xfrm>
          <a:prstGeom prst="rect">
            <a:avLst/>
          </a:prstGeom>
        </p:spPr>
      </p:pic>
      <p:pic>
        <p:nvPicPr>
          <p:cNvPr id="6" name="Picture 5" descr="RFQJCA9EPCESCAKS37AECA9Z3ACYCAI8ANK0CAVC33YTCAEW33DOCAV023VYCA9FJ83VCAAAVJDBCAB54V1ECAI16TZICAO04E35CAI8C1GZCAQUND55CA78WI24CAEBQ5RCCA9Z9GTMCAX782ZSCA4BEWDE.jpg"/>
          <p:cNvPicPr>
            <a:picLocks noChangeAspect="1"/>
          </p:cNvPicPr>
          <p:nvPr/>
        </p:nvPicPr>
        <p:blipFill>
          <a:blip r:embed="rId5" cstate="print"/>
          <a:stretch>
            <a:fillRect/>
          </a:stretch>
        </p:blipFill>
        <p:spPr>
          <a:xfrm>
            <a:off x="152400" y="2514600"/>
            <a:ext cx="1981200" cy="2443480"/>
          </a:xfrm>
          <a:prstGeom prst="rect">
            <a:avLst/>
          </a:prstGeom>
        </p:spPr>
      </p:pic>
      <p:pic>
        <p:nvPicPr>
          <p:cNvPr id="7" name="Picture 6" descr="KDHWCAG0CSNACAXNWS4OCAXH9VH5CARWN4VTCA7QUI7MCAUSP31ICADT7OZTCA6BGL28CABHP95HCAEKVFVICAXT36CBCAO95BAJCAXKQJM5CAS9CN2WCA21QX04CACXWVAJCAPCOWQSCA0APUZ6CAQGEIV2.jpg"/>
          <p:cNvPicPr>
            <a:picLocks noChangeAspect="1"/>
          </p:cNvPicPr>
          <p:nvPr/>
        </p:nvPicPr>
        <p:blipFill>
          <a:blip r:embed="rId6" cstate="print"/>
          <a:stretch>
            <a:fillRect/>
          </a:stretch>
        </p:blipFill>
        <p:spPr>
          <a:xfrm>
            <a:off x="2362200" y="3581400"/>
            <a:ext cx="1857375" cy="2678076"/>
          </a:xfrm>
          <a:prstGeom prst="rect">
            <a:avLst/>
          </a:prstGeom>
        </p:spPr>
      </p:pic>
    </p:spTree>
  </p:cSld>
  <p:clrMapOvr>
    <a:masterClrMapping/>
  </p:clrMapOvr>
  <p:transition spd="slow">
    <p:comb dir="vert"/>
    <p:sndAc>
      <p:stSnd>
        <p:snd r:embed="rId2" name="whoosh.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205692065phm3oq.jpg"/>
          <p:cNvPicPr>
            <a:picLocks noChangeAspect="1"/>
          </p:cNvPicPr>
          <p:nvPr/>
        </p:nvPicPr>
        <p:blipFill>
          <a:blip r:embed="rId3" cstate="print"/>
          <a:stretch>
            <a:fillRect/>
          </a:stretch>
        </p:blipFill>
        <p:spPr>
          <a:xfrm>
            <a:off x="0" y="0"/>
            <a:ext cx="9144000" cy="6810756"/>
          </a:xfrm>
          <a:prstGeom prst="rect">
            <a:avLst/>
          </a:prstGeom>
        </p:spPr>
      </p:pic>
      <p:sp>
        <p:nvSpPr>
          <p:cNvPr id="2" name="Title 1"/>
          <p:cNvSpPr>
            <a:spLocks noGrp="1"/>
          </p:cNvSpPr>
          <p:nvPr>
            <p:ph type="ctrTitle"/>
          </p:nvPr>
        </p:nvSpPr>
        <p:spPr>
          <a:xfrm>
            <a:off x="4800600" y="304800"/>
            <a:ext cx="4114800" cy="1905000"/>
          </a:xfrm>
          <a:solidFill>
            <a:schemeClr val="accent5">
              <a:lumMod val="75000"/>
            </a:schemeClr>
          </a:solidFill>
        </p:spPr>
        <p:txBody>
          <a:bodyPr>
            <a:noAutofit/>
          </a:bodyPr>
          <a:lstStyle/>
          <a:p>
            <a:r>
              <a:rPr lang="en-US" sz="13800" dirty="0" smtClean="0">
                <a:solidFill>
                  <a:schemeClr val="accent6">
                    <a:lumMod val="75000"/>
                  </a:schemeClr>
                </a:solidFill>
                <a:effectLst>
                  <a:outerShdw blurRad="38100" dist="38100" dir="2700000" algn="tl">
                    <a:srgbClr val="000000">
                      <a:alpha val="43137"/>
                    </a:srgbClr>
                  </a:outerShdw>
                </a:effectLst>
                <a:latin typeface="Gigi" pitchFamily="82" charset="0"/>
              </a:rPr>
              <a:t>1966</a:t>
            </a:r>
            <a:endParaRPr lang="en-US" sz="13800" dirty="0">
              <a:solidFill>
                <a:schemeClr val="accent6">
                  <a:lumMod val="75000"/>
                </a:schemeClr>
              </a:solidFill>
              <a:effectLst>
                <a:outerShdw blurRad="38100" dist="38100" dir="2700000" algn="tl">
                  <a:srgbClr val="000000">
                    <a:alpha val="43137"/>
                  </a:srgbClr>
                </a:outerShdw>
              </a:effectLst>
              <a:latin typeface="Gigi" pitchFamily="82" charset="0"/>
            </a:endParaRPr>
          </a:p>
        </p:txBody>
      </p:sp>
      <p:sp>
        <p:nvSpPr>
          <p:cNvPr id="3" name="Subtitle 2"/>
          <p:cNvSpPr>
            <a:spLocks noGrp="1"/>
          </p:cNvSpPr>
          <p:nvPr>
            <p:ph type="subTitle" idx="1"/>
          </p:nvPr>
        </p:nvSpPr>
        <p:spPr>
          <a:xfrm>
            <a:off x="4800600" y="2590800"/>
            <a:ext cx="4114800" cy="3886200"/>
          </a:xfrm>
          <a:solidFill>
            <a:schemeClr val="accent5">
              <a:lumMod val="75000"/>
            </a:schemeClr>
          </a:solidFill>
        </p:spPr>
        <p:txBody>
          <a:bodyPr>
            <a:normAutofit lnSpcReduction="10000"/>
          </a:bodyPr>
          <a:lstStyle/>
          <a:p>
            <a:pPr algn="l"/>
            <a:r>
              <a:rPr lang="en-US" dirty="0" smtClean="0">
                <a:solidFill>
                  <a:schemeClr val="accent6">
                    <a:lumMod val="75000"/>
                  </a:schemeClr>
                </a:solidFill>
                <a:effectLst>
                  <a:outerShdw blurRad="38100" dist="38100" dir="2700000" algn="tl">
                    <a:srgbClr val="000000">
                      <a:alpha val="43137"/>
                    </a:srgbClr>
                  </a:outerShdw>
                </a:effectLst>
                <a:latin typeface="Gigi" pitchFamily="82" charset="0"/>
              </a:rPr>
              <a:t>This is the time era when the psychedelic clothing trend hit us. It was full of acid colors that are bright and bolder then before. And the men started dressing fancy </a:t>
            </a:r>
            <a:endParaRPr lang="en-US" dirty="0">
              <a:solidFill>
                <a:schemeClr val="accent6">
                  <a:lumMod val="75000"/>
                </a:schemeClr>
              </a:solidFill>
              <a:effectLst>
                <a:outerShdw blurRad="38100" dist="38100" dir="2700000" algn="tl">
                  <a:srgbClr val="000000">
                    <a:alpha val="43137"/>
                  </a:srgbClr>
                </a:outerShdw>
              </a:effectLst>
              <a:latin typeface="Gigi" pitchFamily="82" charset="0"/>
            </a:endParaRPr>
          </a:p>
        </p:txBody>
      </p:sp>
      <p:pic>
        <p:nvPicPr>
          <p:cNvPr id="5" name="Picture 4" descr="5145EasternPrint1det.jpg"/>
          <p:cNvPicPr>
            <a:picLocks noChangeAspect="1"/>
          </p:cNvPicPr>
          <p:nvPr/>
        </p:nvPicPr>
        <p:blipFill>
          <a:blip r:embed="rId4" cstate="print"/>
          <a:stretch>
            <a:fillRect/>
          </a:stretch>
        </p:blipFill>
        <p:spPr>
          <a:xfrm>
            <a:off x="457200" y="304800"/>
            <a:ext cx="1066800" cy="2023872"/>
          </a:xfrm>
          <a:prstGeom prst="rect">
            <a:avLst/>
          </a:prstGeom>
        </p:spPr>
      </p:pic>
      <p:pic>
        <p:nvPicPr>
          <p:cNvPr id="6" name="Picture 5" descr="ds-60-018.jpg"/>
          <p:cNvPicPr>
            <a:picLocks noChangeAspect="1"/>
          </p:cNvPicPr>
          <p:nvPr/>
        </p:nvPicPr>
        <p:blipFill>
          <a:blip r:embed="rId5" cstate="print"/>
          <a:stretch>
            <a:fillRect/>
          </a:stretch>
        </p:blipFill>
        <p:spPr>
          <a:xfrm>
            <a:off x="152400" y="2514600"/>
            <a:ext cx="2438400" cy="3505200"/>
          </a:xfrm>
          <a:prstGeom prst="rect">
            <a:avLst/>
          </a:prstGeom>
        </p:spPr>
      </p:pic>
      <p:pic>
        <p:nvPicPr>
          <p:cNvPr id="8" name="Picture 7" descr="plastic1.jpg"/>
          <p:cNvPicPr>
            <a:picLocks noChangeAspect="1"/>
          </p:cNvPicPr>
          <p:nvPr/>
        </p:nvPicPr>
        <p:blipFill>
          <a:blip r:embed="rId6" cstate="print"/>
          <a:stretch>
            <a:fillRect/>
          </a:stretch>
        </p:blipFill>
        <p:spPr>
          <a:xfrm>
            <a:off x="2743200" y="152400"/>
            <a:ext cx="1994019" cy="4114800"/>
          </a:xfrm>
          <a:prstGeom prst="rect">
            <a:avLst/>
          </a:prstGeom>
        </p:spPr>
      </p:pic>
    </p:spTree>
  </p:cSld>
  <p:clrMapOvr>
    <a:masterClrMapping/>
  </p:clrMapOvr>
  <p:transition spd="slow">
    <p:random/>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531</Words>
  <Application>Microsoft Office PowerPoint</Application>
  <PresentationFormat>On-screen Show (4:3)</PresentationFormat>
  <Paragraphs>24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Why so dull? </vt:lpstr>
      <vt:lpstr>1960-1962</vt:lpstr>
      <vt:lpstr>Slide 4</vt:lpstr>
      <vt:lpstr>1963</vt:lpstr>
      <vt:lpstr>Slide 6</vt:lpstr>
      <vt:lpstr>1964</vt:lpstr>
      <vt:lpstr>1965</vt:lpstr>
      <vt:lpstr>1966</vt:lpstr>
      <vt:lpstr>1961</vt:lpstr>
      <vt:lpstr>1968-1969</vt:lpstr>
      <vt:lpstr>Slide 12</vt:lpstr>
      <vt:lpstr>Some other hot fashions of the day</vt:lpstr>
      <vt:lpstr>Slide 14</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Richland School District</dc:creator>
  <cp:lastModifiedBy>Richland School District</cp:lastModifiedBy>
  <cp:revision>31</cp:revision>
  <dcterms:created xsi:type="dcterms:W3CDTF">2010-05-14T16:53:14Z</dcterms:created>
  <dcterms:modified xsi:type="dcterms:W3CDTF">2010-05-21T17:06:42Z</dcterms:modified>
</cp:coreProperties>
</file>